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"/>
  </p:notesMasterIdLst>
  <p:sldIdLst>
    <p:sldId id="258" r:id="rId2"/>
    <p:sldId id="259" r:id="rId3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368C"/>
    <a:srgbClr val="C44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05"/>
    <p:restoredTop sz="94718"/>
  </p:normalViewPr>
  <p:slideViewPr>
    <p:cSldViewPr snapToGrid="0" snapToObjects="1">
      <p:cViewPr varScale="1">
        <p:scale>
          <a:sx n="68" d="100"/>
          <a:sy n="68" d="100"/>
        </p:scale>
        <p:origin x="2862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4838E2-EC95-6643-8F00-FFC4A856BF8A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9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9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D07AFE-D77F-6647-B5B3-9C520B9A4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6183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07AFE-D77F-6647-B5B3-9C520B9A411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3556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07AFE-D77F-6647-B5B3-9C520B9A411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608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6DD2-1A83-9B44-882F-43E0B85D7A2F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248F-403A-F949-B355-BC435082C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724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6DD2-1A83-9B44-882F-43E0B85D7A2F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248F-403A-F949-B355-BC435082C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558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6DD2-1A83-9B44-882F-43E0B85D7A2F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248F-403A-F949-B355-BC435082C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419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6DD2-1A83-9B44-882F-43E0B85D7A2F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248F-403A-F949-B355-BC435082C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64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6DD2-1A83-9B44-882F-43E0B85D7A2F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248F-403A-F949-B355-BC435082C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416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6DD2-1A83-9B44-882F-43E0B85D7A2F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248F-403A-F949-B355-BC435082C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297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6DD2-1A83-9B44-882F-43E0B85D7A2F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248F-403A-F949-B355-BC435082C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312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6DD2-1A83-9B44-882F-43E0B85D7A2F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248F-403A-F949-B355-BC435082C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75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6DD2-1A83-9B44-882F-43E0B85D7A2F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248F-403A-F949-B355-BC435082C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5179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6DD2-1A83-9B44-882F-43E0B85D7A2F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248F-403A-F949-B355-BC435082C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209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06DD2-1A83-9B44-882F-43E0B85D7A2F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248F-403A-F949-B355-BC435082C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54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06DD2-1A83-9B44-882F-43E0B85D7A2F}" type="datetimeFigureOut">
              <a:rPr lang="fr-FR" smtClean="0"/>
              <a:t>12/05/2026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0248F-403A-F949-B355-BC435082CB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047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arena.ac-paris.fr/" TargetMode="External"/><Relationship Id="rId13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hyperlink" Target="https://arena.ac-creteil.fr/" TargetMode="External"/><Relationship Id="rId12" Type="http://schemas.openxmlformats.org/officeDocument/2006/relationships/hyperlink" Target="https://imagin.examens-concours.gouv.fr/imagin/intervenant/itvAcces.do?codeSite=A90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mailto:imagin@siec.education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6.jpeg"/><Relationship Id="rId5" Type="http://schemas.openxmlformats.org/officeDocument/2006/relationships/image" Target="../media/image3.png"/><Relationship Id="rId15" Type="http://schemas.openxmlformats.org/officeDocument/2006/relationships/image" Target="../media/image9.png"/><Relationship Id="rId10" Type="http://schemas.openxmlformats.org/officeDocument/2006/relationships/image" Target="../media/image5.jpeg"/><Relationship Id="rId4" Type="http://schemas.openxmlformats.org/officeDocument/2006/relationships/image" Target="../media/image2.png"/><Relationship Id="rId9" Type="http://schemas.openxmlformats.org/officeDocument/2006/relationships/hyperlink" Target="https://arena.ac-versailles.fr/" TargetMode="External"/><Relationship Id="rId1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6.jpeg"/><Relationship Id="rId10" Type="http://schemas.openxmlformats.org/officeDocument/2006/relationships/image" Target="../media/image15.png"/><Relationship Id="rId4" Type="http://schemas.openxmlformats.org/officeDocument/2006/relationships/image" Target="../media/image5.jpe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 46">
            <a:extLst>
              <a:ext uri="{FF2B5EF4-FFF2-40B4-BE49-F238E27FC236}">
                <a16:creationId xmlns:a16="http://schemas.microsoft.com/office/drawing/2014/main" id="{A11723EC-FE3B-AC06-CB3F-C52D00C277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4675" y="3236914"/>
            <a:ext cx="3362795" cy="1838582"/>
          </a:xfrm>
          <a:prstGeom prst="rect">
            <a:avLst/>
          </a:prstGeom>
        </p:spPr>
      </p:pic>
      <p:pic>
        <p:nvPicPr>
          <p:cNvPr id="42" name="Image 41">
            <a:extLst>
              <a:ext uri="{FF2B5EF4-FFF2-40B4-BE49-F238E27FC236}">
                <a16:creationId xmlns:a16="http://schemas.microsoft.com/office/drawing/2014/main" id="{77F64E06-34E2-D295-D7B3-CB35FA772C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754" y="7331030"/>
            <a:ext cx="2386346" cy="1276528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9B903E15-FA79-FBFD-B2F4-FC8EC533D3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43" y="5453853"/>
            <a:ext cx="2476846" cy="1381318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8F299B8B-0315-C1EA-C0BC-E01702D761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43" y="3367468"/>
            <a:ext cx="2248214" cy="137655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C427B26-F83D-AED6-8D5A-7A74B3EB3AAD}"/>
              </a:ext>
            </a:extLst>
          </p:cNvPr>
          <p:cNvSpPr/>
          <p:nvPr/>
        </p:nvSpPr>
        <p:spPr>
          <a:xfrm>
            <a:off x="1346149" y="402858"/>
            <a:ext cx="4551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latin typeface="Marianne" panose="02000000000000000000" pitchFamily="2" charset="0"/>
              </a:rPr>
              <a:t>Connexion à Santorin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489F95-8549-8405-DFC7-3A8796D6DE68}"/>
              </a:ext>
            </a:extLst>
          </p:cNvPr>
          <p:cNvSpPr/>
          <p:nvPr/>
        </p:nvSpPr>
        <p:spPr>
          <a:xfrm>
            <a:off x="150914" y="1633439"/>
            <a:ext cx="3780000" cy="8848576"/>
          </a:xfrm>
          <a:prstGeom prst="rect">
            <a:avLst/>
          </a:prstGeom>
        </p:spPr>
        <p:txBody>
          <a:bodyPr wrap="square" lIns="180000" rIns="180000">
            <a:spAutoFit/>
          </a:bodyPr>
          <a:lstStyle/>
          <a:p>
            <a:pPr algn="ctr"/>
            <a:r>
              <a:rPr lang="fr-FR" sz="1000" b="1" dirty="0">
                <a:latin typeface="Marianne" panose="02000000000000000000" pitchFamily="2" charset="0"/>
              </a:rPr>
              <a:t>Agent de l’Education nationale </a:t>
            </a:r>
          </a:p>
          <a:p>
            <a:pPr algn="ctr"/>
            <a:r>
              <a:rPr lang="fr-FR" sz="1000" b="1" dirty="0">
                <a:latin typeface="Marianne" panose="02000000000000000000" pitchFamily="2" charset="0"/>
              </a:rPr>
              <a:t>en poste dans une académie francilienne</a:t>
            </a:r>
          </a:p>
          <a:p>
            <a:endParaRPr lang="fr-FR" sz="900" dirty="0">
              <a:latin typeface="Marianne" panose="02000000000000000000" pitchFamily="2" charset="0"/>
            </a:endParaRPr>
          </a:p>
          <a:p>
            <a:r>
              <a:rPr lang="fr-FR" sz="900" dirty="0">
                <a:latin typeface="Marianne" panose="02000000000000000000" pitchFamily="2" charset="0"/>
              </a:rPr>
              <a:t>Vous devez passer par le portail Aréna de votre académie :</a:t>
            </a:r>
          </a:p>
          <a:p>
            <a:endParaRPr lang="fr-FR" sz="900" dirty="0">
              <a:latin typeface="Marianne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>
                <a:latin typeface="Marianne" panose="02000000000000000000" pitchFamily="2" charset="0"/>
                <a:hlinkClick r:id="rId7"/>
              </a:rPr>
              <a:t>https://arena.ac-creteil.fr</a:t>
            </a:r>
            <a:endParaRPr lang="fr-FR" sz="900" dirty="0">
              <a:latin typeface="Marianne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>
                <a:latin typeface="Marianne" panose="02000000000000000000" pitchFamily="2" charset="0"/>
                <a:hlinkClick r:id="rId8"/>
              </a:rPr>
              <a:t>https://arena.ac-paris.fr</a:t>
            </a:r>
            <a:endParaRPr lang="fr-FR" sz="900" dirty="0">
              <a:latin typeface="Marianne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>
                <a:latin typeface="Marianne" panose="02000000000000000000" pitchFamily="2" charset="0"/>
                <a:hlinkClick r:id="rId9"/>
              </a:rPr>
              <a:t>https://arena.ac-versailles.fr</a:t>
            </a:r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r>
              <a:rPr lang="fr-FR" sz="900" dirty="0">
                <a:latin typeface="Marianne" panose="02000000000000000000" pitchFamily="2" charset="0"/>
              </a:rPr>
              <a:t>Les identifiants sont vos identifiants académiques,</a:t>
            </a:r>
          </a:p>
          <a:p>
            <a:r>
              <a:rPr lang="fr-FR" sz="900" dirty="0">
                <a:latin typeface="Marianne" panose="02000000000000000000" pitchFamily="2" charset="0"/>
              </a:rPr>
              <a:t>comme pour votre boîte mail.</a:t>
            </a: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r>
              <a:rPr lang="fr-FR" sz="900" dirty="0">
                <a:latin typeface="Marianne" panose="02000000000000000000" pitchFamily="2" charset="0"/>
              </a:rPr>
              <a:t>En cas d’oubli de l’identifiant ou du mot de passe, </a:t>
            </a:r>
          </a:p>
          <a:p>
            <a:r>
              <a:rPr lang="fr-FR" sz="900" dirty="0">
                <a:latin typeface="Marianne" panose="02000000000000000000" pitchFamily="2" charset="0"/>
              </a:rPr>
              <a:t>vous trouverez un lien vers l’assistance académique</a:t>
            </a:r>
          </a:p>
          <a:p>
            <a:r>
              <a:rPr lang="fr-FR" sz="900" dirty="0">
                <a:latin typeface="Marianne" panose="02000000000000000000" pitchFamily="2" charset="0"/>
              </a:rPr>
              <a:t>en bas de page, sous le bouton se connecter.</a:t>
            </a: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r>
              <a:rPr lang="fr-FR" sz="900" dirty="0">
                <a:latin typeface="Marianne" panose="02000000000000000000" pitchFamily="2" charset="0"/>
              </a:rPr>
              <a:t>Une fois sur le portail, le plus simple est de passer par la recherche, sur l’intitulé </a:t>
            </a:r>
            <a:r>
              <a:rPr lang="fr-FR" sz="900" i="1" dirty="0">
                <a:latin typeface="Marianne" panose="02000000000000000000" pitchFamily="2" charset="0"/>
              </a:rPr>
              <a:t>Imagin.</a:t>
            </a:r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i="1" dirty="0">
              <a:latin typeface="Marianne" panose="02000000000000000000" pitchFamily="2" charset="0"/>
            </a:endParaRPr>
          </a:p>
          <a:p>
            <a:endParaRPr lang="fr-FR" sz="900" i="1" dirty="0">
              <a:latin typeface="Marianne" panose="02000000000000000000" pitchFamily="2" charset="0"/>
            </a:endParaRPr>
          </a:p>
          <a:p>
            <a:endParaRPr lang="fr-FR" sz="900" i="1" dirty="0">
              <a:latin typeface="Marianne" panose="02000000000000000000" pitchFamily="2" charset="0"/>
            </a:endParaRPr>
          </a:p>
          <a:p>
            <a:endParaRPr lang="fr-FR" sz="900" i="1" dirty="0">
              <a:latin typeface="Marianne" panose="02000000000000000000" pitchFamily="2" charset="0"/>
            </a:endParaRPr>
          </a:p>
        </p:txBody>
      </p:sp>
      <p:pic>
        <p:nvPicPr>
          <p:cNvPr id="13" name="Image 12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25" y="270000"/>
            <a:ext cx="1004400" cy="876993"/>
          </a:xfrm>
          <a:prstGeom prst="rect">
            <a:avLst/>
          </a:prstGeom>
        </p:spPr>
      </p:pic>
      <p:pic>
        <p:nvPicPr>
          <p:cNvPr id="15" name="Image 14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1475" y="270000"/>
            <a:ext cx="1200785" cy="87757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923DAC17-5AF6-87E5-D208-495989A31C58}"/>
              </a:ext>
            </a:extLst>
          </p:cNvPr>
          <p:cNvSpPr/>
          <p:nvPr/>
        </p:nvSpPr>
        <p:spPr>
          <a:xfrm>
            <a:off x="3791422" y="1649329"/>
            <a:ext cx="3780000" cy="8710077"/>
          </a:xfrm>
          <a:prstGeom prst="rect">
            <a:avLst/>
          </a:prstGeom>
        </p:spPr>
        <p:txBody>
          <a:bodyPr wrap="square" lIns="180000" rIns="180000">
            <a:spAutoFit/>
          </a:bodyPr>
          <a:lstStyle/>
          <a:p>
            <a:pPr algn="ctr"/>
            <a:r>
              <a:rPr lang="fr-FR" sz="1000" b="1" kern="1200" dirty="0">
                <a:solidFill>
                  <a:schemeClr val="tx1"/>
                </a:solidFill>
                <a:effectLst/>
                <a:latin typeface="Marianne" panose="02000000000000000000" pitchFamily="2" charset="0"/>
                <a:ea typeface="+mn-ea"/>
                <a:cs typeface="+mn-cs"/>
              </a:rPr>
              <a:t>Intervenant extérieur</a:t>
            </a:r>
            <a:r>
              <a:rPr lang="fr-FR" sz="1000" b="1" kern="1200" baseline="0" dirty="0">
                <a:solidFill>
                  <a:schemeClr val="tx1"/>
                </a:solidFill>
                <a:effectLst/>
                <a:latin typeface="Marianne" panose="02000000000000000000" pitchFamily="2" charset="0"/>
                <a:ea typeface="+mn-ea"/>
                <a:cs typeface="+mn-cs"/>
              </a:rPr>
              <a:t> </a:t>
            </a:r>
            <a:r>
              <a:rPr lang="fr-FR" sz="1000" b="1" kern="1200" dirty="0">
                <a:solidFill>
                  <a:schemeClr val="tx1"/>
                </a:solidFill>
                <a:effectLst/>
                <a:latin typeface="Marianne" panose="02000000000000000000" pitchFamily="2" charset="0"/>
                <a:ea typeface="+mn-ea"/>
                <a:cs typeface="+mn-cs"/>
              </a:rPr>
              <a:t>à l’Education nationale</a:t>
            </a:r>
          </a:p>
          <a:p>
            <a:pPr algn="ctr"/>
            <a:r>
              <a:rPr lang="fr-FR" sz="1000" b="1" kern="1200" dirty="0">
                <a:solidFill>
                  <a:schemeClr val="tx1"/>
                </a:solidFill>
                <a:effectLst/>
                <a:latin typeface="Marianne" panose="02000000000000000000" pitchFamily="2" charset="0"/>
                <a:ea typeface="+mn-ea"/>
                <a:cs typeface="+mn-cs"/>
              </a:rPr>
              <a:t>ou n’ayant pas d’email académique francilien</a:t>
            </a:r>
          </a:p>
          <a:p>
            <a:pPr algn="just"/>
            <a:endParaRPr lang="fr-FR" sz="900" dirty="0">
              <a:latin typeface="Marianne" panose="02000000000000000000" pitchFamily="2" charset="0"/>
            </a:endParaRPr>
          </a:p>
          <a:p>
            <a:r>
              <a:rPr lang="fr-FR" sz="900" dirty="0">
                <a:latin typeface="Marianne" panose="02000000000000000000" pitchFamily="2" charset="0"/>
              </a:rPr>
              <a:t>Pour les enseignants hors Ile-de-France, formateurs en CFA, professionnels …</a:t>
            </a:r>
          </a:p>
          <a:p>
            <a:endParaRPr lang="fr-FR" sz="900" dirty="0">
              <a:latin typeface="Marianne" panose="02000000000000000000" pitchFamily="2" charset="0"/>
            </a:endParaRPr>
          </a:p>
          <a:p>
            <a:r>
              <a:rPr lang="fr-FR" sz="900" dirty="0">
                <a:latin typeface="Marianne" panose="02000000000000000000" pitchFamily="2" charset="0"/>
              </a:rPr>
              <a:t>L’accès à Imagin est direct, à cette adresse :</a:t>
            </a:r>
          </a:p>
          <a:p>
            <a:endParaRPr lang="fr-FR" sz="900" dirty="0">
              <a:latin typeface="Marianne" panose="02000000000000000000" pitchFamily="2" charset="0"/>
            </a:endParaRPr>
          </a:p>
          <a:p>
            <a:r>
              <a:rPr lang="fr-FR" sz="900" dirty="0">
                <a:latin typeface="Marianne" panose="02000000000000000000" pitchFamily="2" charset="0"/>
                <a:hlinkClick r:id="rId12"/>
              </a:rPr>
              <a:t>https://imagin.examens-concours.gouv.fr/imagin/intervenant/</a:t>
            </a:r>
            <a:br>
              <a:rPr lang="fr-FR" sz="900" dirty="0">
                <a:latin typeface="Marianne" panose="02000000000000000000" pitchFamily="2" charset="0"/>
                <a:hlinkClick r:id="rId12"/>
              </a:rPr>
            </a:br>
            <a:r>
              <a:rPr lang="fr-FR" sz="900" dirty="0" err="1">
                <a:latin typeface="Marianne" panose="02000000000000000000" pitchFamily="2" charset="0"/>
                <a:hlinkClick r:id="rId12"/>
              </a:rPr>
              <a:t>itvAcces.do?codeSite</a:t>
            </a:r>
            <a:r>
              <a:rPr lang="fr-FR" sz="900" dirty="0">
                <a:latin typeface="Marianne" panose="02000000000000000000" pitchFamily="2" charset="0"/>
                <a:hlinkClick r:id="rId12"/>
              </a:rPr>
              <a:t>=A90</a:t>
            </a:r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r>
              <a:rPr lang="fr-FR" sz="900" dirty="0">
                <a:latin typeface="Marianne" panose="02000000000000000000" pitchFamily="2" charset="0"/>
              </a:rPr>
              <a:t>Votre identifiant est alors toujours rappelé sous l’entête de la convocation ainsi, éventuellement, qu’un mot de passe provisoire.</a:t>
            </a: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dirty="0">
              <a:latin typeface="Marianne" panose="02000000000000000000" pitchFamily="2" charset="0"/>
            </a:endParaRPr>
          </a:p>
          <a:p>
            <a:r>
              <a:rPr lang="fr-FR" sz="900" dirty="0">
                <a:latin typeface="Marianne" panose="02000000000000000000" pitchFamily="2" charset="0"/>
              </a:rPr>
              <a:t>Si c’est votre toute première connexion, après validation, il vous sera demandé de définir votre mot de passe définitif en saisissant à deux reprises le sésame de votre choix.</a:t>
            </a:r>
          </a:p>
          <a:p>
            <a:endParaRPr lang="fr-FR" sz="900" dirty="0">
              <a:latin typeface="Marianne" panose="02000000000000000000" pitchFamily="2" charset="0"/>
            </a:endParaRPr>
          </a:p>
          <a:p>
            <a:endParaRPr lang="fr-FR" sz="900" b="1" dirty="0">
              <a:latin typeface="Marianne" panose="02000000000000000000" pitchFamily="2" charset="0"/>
            </a:endParaRPr>
          </a:p>
          <a:p>
            <a:pPr algn="just"/>
            <a:endParaRPr lang="fr-FR" sz="900" b="1" dirty="0">
              <a:latin typeface="Marianne" panose="02000000000000000000" pitchFamily="2" charset="0"/>
            </a:endParaRPr>
          </a:p>
          <a:p>
            <a:pPr algn="just"/>
            <a:endParaRPr lang="fr-FR" sz="900" b="1" dirty="0">
              <a:latin typeface="Marianne" panose="02000000000000000000" pitchFamily="2" charset="0"/>
            </a:endParaRPr>
          </a:p>
          <a:p>
            <a:pPr algn="just"/>
            <a:endParaRPr lang="fr-FR" sz="900" b="1" dirty="0">
              <a:latin typeface="Marianne" panose="02000000000000000000" pitchFamily="2" charset="0"/>
            </a:endParaRPr>
          </a:p>
          <a:p>
            <a:pPr algn="just"/>
            <a:endParaRPr lang="fr-FR" sz="900" b="1" dirty="0">
              <a:latin typeface="Marianne" panose="02000000000000000000" pitchFamily="2" charset="0"/>
            </a:endParaRPr>
          </a:p>
          <a:p>
            <a:pPr algn="just"/>
            <a:endParaRPr lang="fr-FR" sz="900" b="1" dirty="0">
              <a:latin typeface="Marianne" panose="02000000000000000000" pitchFamily="2" charset="0"/>
            </a:endParaRPr>
          </a:p>
          <a:p>
            <a:pPr algn="just"/>
            <a:endParaRPr lang="fr-FR" sz="900" b="1" dirty="0">
              <a:latin typeface="Marianne" panose="02000000000000000000" pitchFamily="2" charset="0"/>
            </a:endParaRPr>
          </a:p>
          <a:p>
            <a:pPr algn="just"/>
            <a:endParaRPr lang="fr-FR" sz="900" b="1" dirty="0">
              <a:latin typeface="Marianne" panose="02000000000000000000" pitchFamily="2" charset="0"/>
            </a:endParaRPr>
          </a:p>
          <a:p>
            <a:pPr algn="just"/>
            <a:endParaRPr lang="fr-FR" sz="900" b="1" dirty="0">
              <a:latin typeface="Marianne" panose="02000000000000000000" pitchFamily="2" charset="0"/>
            </a:endParaRPr>
          </a:p>
          <a:p>
            <a:pPr algn="just"/>
            <a:endParaRPr lang="fr-FR" sz="900" b="1" dirty="0">
              <a:latin typeface="Marianne" panose="02000000000000000000" pitchFamily="2" charset="0"/>
            </a:endParaRPr>
          </a:p>
          <a:p>
            <a:r>
              <a:rPr lang="fr-FR" sz="900" dirty="0">
                <a:latin typeface="Marianne" panose="02000000000000000000" pitchFamily="2" charset="0"/>
              </a:rPr>
              <a:t>En cas d’oubli, saisissez votre identifiant et cliquez sur le lien </a:t>
            </a:r>
            <a:r>
              <a:rPr lang="fr-FR" sz="900" i="1" dirty="0">
                <a:latin typeface="Marianne" panose="02000000000000000000" pitchFamily="2" charset="0"/>
              </a:rPr>
              <a:t>mot de passe oublié </a:t>
            </a:r>
            <a:r>
              <a:rPr lang="fr-FR" sz="900" dirty="0">
                <a:latin typeface="Marianne" panose="02000000000000000000" pitchFamily="2" charset="0"/>
              </a:rPr>
              <a:t>pour recevoir un lien de réinitialisation par mail, à l’adresse à laquelle vous avez reçu la convocation.</a:t>
            </a:r>
          </a:p>
          <a:p>
            <a:pPr algn="just"/>
            <a:endParaRPr lang="fr-FR" sz="900" b="1" dirty="0">
              <a:latin typeface="Marianne" panose="02000000000000000000" pitchFamily="2" charset="0"/>
            </a:endParaRPr>
          </a:p>
          <a:p>
            <a:pPr algn="just"/>
            <a:endParaRPr lang="fr-FR" sz="900" b="1" dirty="0">
              <a:latin typeface="Marianne" panose="02000000000000000000" pitchFamily="2" charset="0"/>
            </a:endParaRPr>
          </a:p>
          <a:p>
            <a:pPr algn="just"/>
            <a:endParaRPr lang="fr-FR" sz="900" b="1" dirty="0">
              <a:latin typeface="Marianne" panose="02000000000000000000" pitchFamily="2" charset="0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2E376646-80CE-5ED4-92D4-EE1255FC85F9}"/>
              </a:ext>
            </a:extLst>
          </p:cNvPr>
          <p:cNvCxnSpPr>
            <a:cxnSpLocks/>
          </p:cNvCxnSpPr>
          <p:nvPr/>
        </p:nvCxnSpPr>
        <p:spPr>
          <a:xfrm>
            <a:off x="3782803" y="2067339"/>
            <a:ext cx="0" cy="797016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Image 44">
            <a:extLst>
              <a:ext uri="{FF2B5EF4-FFF2-40B4-BE49-F238E27FC236}">
                <a16:creationId xmlns:a16="http://schemas.microsoft.com/office/drawing/2014/main" id="{D9CF427C-D01F-8373-5A0C-F1AF4B2FCA5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1808" y="8724018"/>
            <a:ext cx="1981477" cy="1681397"/>
          </a:xfrm>
          <a:prstGeom prst="rect">
            <a:avLst/>
          </a:prstGeom>
        </p:spPr>
      </p:pic>
      <p:pic>
        <p:nvPicPr>
          <p:cNvPr id="48" name="Image 47">
            <a:extLst>
              <a:ext uri="{FF2B5EF4-FFF2-40B4-BE49-F238E27FC236}">
                <a16:creationId xmlns:a16="http://schemas.microsoft.com/office/drawing/2014/main" id="{4999AE7B-608F-DCC3-7DF6-DF6171D1A4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064675" y="5616317"/>
            <a:ext cx="3289209" cy="1792646"/>
          </a:xfrm>
          <a:prstGeom prst="rect">
            <a:avLst/>
          </a:prstGeom>
        </p:spPr>
      </p:pic>
      <p:pic>
        <p:nvPicPr>
          <p:cNvPr id="54" name="Image 53">
            <a:extLst>
              <a:ext uri="{FF2B5EF4-FFF2-40B4-BE49-F238E27FC236}">
                <a16:creationId xmlns:a16="http://schemas.microsoft.com/office/drawing/2014/main" id="{B0459EEA-73B2-DFE0-8D56-8C993DA557E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445535" y="8084235"/>
            <a:ext cx="2297750" cy="1228897"/>
          </a:xfrm>
          <a:prstGeom prst="rect">
            <a:avLst/>
          </a:prstGeom>
        </p:spPr>
      </p:pic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140921FB-6C7A-9D77-3C67-8C75E1F542D4}"/>
              </a:ext>
            </a:extLst>
          </p:cNvPr>
          <p:cNvSpPr/>
          <p:nvPr/>
        </p:nvSpPr>
        <p:spPr>
          <a:xfrm>
            <a:off x="6366134" y="10098639"/>
            <a:ext cx="754301" cy="276999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000000"/>
              </a:highlight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2042A3E-5D4C-1740-DC1F-8A80C5BE4CBD}"/>
              </a:ext>
            </a:extLst>
          </p:cNvPr>
          <p:cNvSpPr txBox="1"/>
          <p:nvPr/>
        </p:nvSpPr>
        <p:spPr>
          <a:xfrm>
            <a:off x="871582" y="1037972"/>
            <a:ext cx="522989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b="1" dirty="0">
                <a:latin typeface="Marianne" panose="02000000000000000000" pitchFamily="2" charset="0"/>
              </a:rPr>
              <a:t>1 - Se connecter d’abord à Imagin :</a:t>
            </a:r>
            <a:br>
              <a:rPr lang="fr-FR" sz="1500" dirty="0">
                <a:latin typeface="Marianne" panose="02000000000000000000" pitchFamily="2" charset="0"/>
              </a:rPr>
            </a:br>
            <a:endParaRPr lang="fr-FR" sz="1500" dirty="0">
              <a:effectLst/>
              <a:latin typeface="Marianne" panose="02000000000000000000" pitchFamily="2" charset="0"/>
            </a:endParaRPr>
          </a:p>
          <a:p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63460B0-D16D-F250-87C7-07A4CC928692}"/>
              </a:ext>
            </a:extLst>
          </p:cNvPr>
          <p:cNvSpPr/>
          <p:nvPr/>
        </p:nvSpPr>
        <p:spPr>
          <a:xfrm>
            <a:off x="2980230" y="10255067"/>
            <a:ext cx="293061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900" dirty="0">
                <a:latin typeface="Marianne" panose="02000000000000000000" pitchFamily="2" charset="0"/>
              </a:rPr>
              <a:t>Si la difficulté persiste : </a:t>
            </a:r>
            <a:r>
              <a:rPr lang="fr-FR" sz="900" dirty="0">
                <a:latin typeface="Marianne" panose="02000000000000000000" pitchFamily="2" charset="0"/>
                <a:hlinkClick r:id="rId16"/>
              </a:rPr>
              <a:t>imagin@siec.education.fr</a:t>
            </a:r>
            <a:r>
              <a:rPr lang="fr-FR" sz="900" dirty="0">
                <a:latin typeface="Marianne" panose="02000000000000000000" pitchFamily="2" charset="0"/>
              </a:rPr>
              <a:t> 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1483008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Image 50" descr="Une image contenant texte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16D316E7-F9DC-E480-52DE-27271B55DA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891" y="8820593"/>
            <a:ext cx="3490476" cy="101904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C427B26-F83D-AED6-8D5A-7A74B3EB3AAD}"/>
              </a:ext>
            </a:extLst>
          </p:cNvPr>
          <p:cNvSpPr/>
          <p:nvPr/>
        </p:nvSpPr>
        <p:spPr>
          <a:xfrm>
            <a:off x="-186585" y="1010244"/>
            <a:ext cx="595611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b="1" dirty="0">
              <a:latin typeface="Marianne" panose="02000000000000000000" pitchFamily="2" charset="0"/>
            </a:endParaRPr>
          </a:p>
          <a:p>
            <a:pPr algn="ctr"/>
            <a:r>
              <a:rPr lang="fr-FR" sz="1500" b="1" dirty="0">
                <a:latin typeface="Marianne" panose="02000000000000000000" pitchFamily="2" charset="0"/>
              </a:rPr>
              <a:t>2 – Cliquer sur </a:t>
            </a:r>
            <a:r>
              <a:rPr lang="fr-FR" sz="1500" b="1" i="1" dirty="0">
                <a:latin typeface="Marianne" panose="02000000000000000000" pitchFamily="2" charset="0"/>
              </a:rPr>
              <a:t>Portail d’accès aux missions </a:t>
            </a:r>
            <a:r>
              <a:rPr lang="fr-FR" sz="1500" b="1" dirty="0">
                <a:latin typeface="Marianne" panose="02000000000000000000" pitchFamily="2" charset="0"/>
              </a:rPr>
              <a:t>:</a:t>
            </a:r>
            <a:endParaRPr lang="fr-FR" sz="1500" dirty="0">
              <a:effectLst/>
              <a:latin typeface="Marianne" panose="02000000000000000000" pitchFamily="2" charset="0"/>
            </a:endParaRPr>
          </a:p>
        </p:txBody>
      </p:sp>
      <p:pic>
        <p:nvPicPr>
          <p:cNvPr id="13" name="Image 12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25" y="270000"/>
            <a:ext cx="1004400" cy="876993"/>
          </a:xfrm>
          <a:prstGeom prst="rect">
            <a:avLst/>
          </a:prstGeom>
        </p:spPr>
      </p:pic>
      <p:pic>
        <p:nvPicPr>
          <p:cNvPr id="15" name="Image 14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1475" y="270000"/>
            <a:ext cx="1200785" cy="87757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15C7A7F-9E42-8A45-5CE7-5CC052AB91E4}"/>
              </a:ext>
            </a:extLst>
          </p:cNvPr>
          <p:cNvSpPr/>
          <p:nvPr/>
        </p:nvSpPr>
        <p:spPr>
          <a:xfrm>
            <a:off x="-28768" y="3078799"/>
            <a:ext cx="677227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b="1" dirty="0">
              <a:latin typeface="Marianne" panose="02000000000000000000" pitchFamily="2" charset="0"/>
            </a:endParaRPr>
          </a:p>
          <a:p>
            <a:pPr algn="ctr"/>
            <a:r>
              <a:rPr lang="fr-FR" sz="1500" b="1" dirty="0">
                <a:latin typeface="Marianne" panose="02000000000000000000" pitchFamily="2" charset="0"/>
              </a:rPr>
              <a:t>3 – Cliquer sur </a:t>
            </a:r>
            <a:r>
              <a:rPr lang="fr-FR" sz="1500" b="1" i="1" dirty="0">
                <a:latin typeface="Marianne" panose="02000000000000000000" pitchFamily="2" charset="0"/>
              </a:rPr>
              <a:t>Accès Santorin </a:t>
            </a:r>
            <a:r>
              <a:rPr lang="fr-FR" sz="1500" b="1" dirty="0">
                <a:latin typeface="Marianne" panose="02000000000000000000" pitchFamily="2" charset="0"/>
              </a:rPr>
              <a:t>sur la ligne de la mission :</a:t>
            </a:r>
            <a:endParaRPr lang="fr-FR" sz="1500" dirty="0">
              <a:effectLst/>
              <a:latin typeface="Marianne" panose="02000000000000000000" pitchFamily="2" charset="0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B85A4A3B-4661-D787-F59D-044BE968D5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28009" y="4515012"/>
            <a:ext cx="2005873" cy="87757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FEBC50C-6EDC-1A53-82CC-21263817C52D}"/>
              </a:ext>
            </a:extLst>
          </p:cNvPr>
          <p:cNvSpPr/>
          <p:nvPr/>
        </p:nvSpPr>
        <p:spPr>
          <a:xfrm>
            <a:off x="6662373" y="4867590"/>
            <a:ext cx="704756" cy="49142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5" name="Image 24" descr="Une image contenant texte, capture d’écran, Police">
            <a:extLst>
              <a:ext uri="{FF2B5EF4-FFF2-40B4-BE49-F238E27FC236}">
                <a16:creationId xmlns:a16="http://schemas.microsoft.com/office/drawing/2014/main" id="{D4404BF1-8428-0741-704A-42EE9E83DE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6530" y="1803350"/>
            <a:ext cx="3508668" cy="1261587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FDC977CD-EC92-7964-6A81-9908183D8093}"/>
              </a:ext>
            </a:extLst>
          </p:cNvPr>
          <p:cNvSpPr/>
          <p:nvPr/>
        </p:nvSpPr>
        <p:spPr>
          <a:xfrm>
            <a:off x="-179135" y="5596654"/>
            <a:ext cx="624547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b="1" dirty="0">
              <a:latin typeface="Marianne" panose="02000000000000000000" pitchFamily="2" charset="0"/>
            </a:endParaRPr>
          </a:p>
          <a:p>
            <a:pPr algn="ctr"/>
            <a:r>
              <a:rPr lang="fr-FR" sz="1500" b="1" dirty="0">
                <a:latin typeface="Marianne" panose="02000000000000000000" pitchFamily="2" charset="0"/>
              </a:rPr>
              <a:t>- Tableau de bord d’un correcteur sans lot à corriger :</a:t>
            </a:r>
            <a:endParaRPr lang="fr-FR" sz="1500" dirty="0">
              <a:effectLst/>
              <a:latin typeface="Marianne" panose="02000000000000000000" pitchFamily="2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EC33C44-21AE-2B77-6C8B-E597CD54A7DD}"/>
              </a:ext>
            </a:extLst>
          </p:cNvPr>
          <p:cNvSpPr/>
          <p:nvPr/>
        </p:nvSpPr>
        <p:spPr>
          <a:xfrm>
            <a:off x="-410634" y="7252631"/>
            <a:ext cx="707300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b="1" dirty="0">
              <a:latin typeface="Marianne" panose="02000000000000000000" pitchFamily="2" charset="0"/>
            </a:endParaRPr>
          </a:p>
          <a:p>
            <a:pPr algn="ctr"/>
            <a:r>
              <a:rPr lang="fr-FR" sz="1500" b="1" dirty="0">
                <a:latin typeface="Marianne" panose="02000000000000000000" pitchFamily="2" charset="0"/>
              </a:rPr>
              <a:t>- Tableau de bord d’un correcteur avec un lot à corriger :</a:t>
            </a:r>
            <a:endParaRPr lang="fr-FR" sz="1500" dirty="0">
              <a:effectLst/>
              <a:latin typeface="Marianne" panose="02000000000000000000" pitchFamily="2" charset="0"/>
            </a:endParaRPr>
          </a:p>
        </p:txBody>
      </p:sp>
      <p:pic>
        <p:nvPicPr>
          <p:cNvPr id="37" name="Image 36">
            <a:extLst>
              <a:ext uri="{FF2B5EF4-FFF2-40B4-BE49-F238E27FC236}">
                <a16:creationId xmlns:a16="http://schemas.microsoft.com/office/drawing/2014/main" id="{23E18958-9C5E-E302-EC38-C2E14CEC2DF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9796" y="6531666"/>
            <a:ext cx="6814343" cy="308621"/>
          </a:xfrm>
          <a:prstGeom prst="rect">
            <a:avLst/>
          </a:prstGeom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952D2330-D91A-E281-E428-6EFF82DA33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4072" y="6887353"/>
            <a:ext cx="6814343" cy="240072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72786641-28EB-D383-23C9-61BFA2F9A0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5382" y="8167849"/>
            <a:ext cx="6814343" cy="308621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97C97250-CBCE-C93D-82B9-5D4FA158E092}"/>
              </a:ext>
            </a:extLst>
          </p:cNvPr>
          <p:cNvSpPr/>
          <p:nvPr/>
        </p:nvSpPr>
        <p:spPr>
          <a:xfrm>
            <a:off x="3905198" y="9349514"/>
            <a:ext cx="341093" cy="3347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D2E316DE-41B0-3522-DBAA-C3DF9CE36D2D}"/>
              </a:ext>
            </a:extLst>
          </p:cNvPr>
          <p:cNvSpPr txBox="1"/>
          <p:nvPr/>
        </p:nvSpPr>
        <p:spPr>
          <a:xfrm>
            <a:off x="4385814" y="9286061"/>
            <a:ext cx="2357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latin typeface="Marianne" panose="02000000000000000000" pitchFamily="50" charset="0"/>
              </a:rPr>
              <a:t>La flèche permet d’entrer dans le lot</a:t>
            </a:r>
          </a:p>
        </p:txBody>
      </p:sp>
      <p:pic>
        <p:nvPicPr>
          <p:cNvPr id="55" name="Image 54" descr="Une image contenant texte, Police, capture d’écran, logiciel">
            <a:extLst>
              <a:ext uri="{FF2B5EF4-FFF2-40B4-BE49-F238E27FC236}">
                <a16:creationId xmlns:a16="http://schemas.microsoft.com/office/drawing/2014/main" id="{D8C3422D-CF11-9D9C-D11B-9B944A84D4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1879" y="3946075"/>
            <a:ext cx="5216130" cy="144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0565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 2013 – 2022">
  <a:themeElements>
    <a:clrScheme name="Thème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 2013 –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 2013 –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3242</TotalTime>
  <Words>325</Words>
  <Application>Microsoft Office PowerPoint</Application>
  <PresentationFormat>Personnalisé</PresentationFormat>
  <Paragraphs>126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Marianne</vt:lpstr>
      <vt:lpstr>Thème Office 2013 – 2022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JOFFRE Philippe</cp:lastModifiedBy>
  <cp:revision>38</cp:revision>
  <cp:lastPrinted>2026-05-12T11:42:11Z</cp:lastPrinted>
  <dcterms:created xsi:type="dcterms:W3CDTF">2023-01-27T17:27:54Z</dcterms:created>
  <dcterms:modified xsi:type="dcterms:W3CDTF">2026-05-12T11:43:59Z</dcterms:modified>
</cp:coreProperties>
</file>